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257" r:id="rId3"/>
    <p:sldId id="304" r:id="rId4"/>
    <p:sldId id="259" r:id="rId5"/>
    <p:sldId id="305" r:id="rId6"/>
    <p:sldId id="260" r:id="rId7"/>
    <p:sldId id="526" r:id="rId8"/>
    <p:sldId id="531" r:id="rId9"/>
    <p:sldId id="529" r:id="rId10"/>
    <p:sldId id="537" r:id="rId11"/>
    <p:sldId id="534" r:id="rId12"/>
    <p:sldId id="543" r:id="rId13"/>
    <p:sldId id="533" r:id="rId14"/>
    <p:sldId id="542" r:id="rId15"/>
    <p:sldId id="541" r:id="rId16"/>
    <p:sldId id="546" r:id="rId17"/>
    <p:sldId id="538" r:id="rId18"/>
    <p:sldId id="550" r:id="rId19"/>
    <p:sldId id="553" r:id="rId20"/>
    <p:sldId id="552" r:id="rId21"/>
    <p:sldId id="548" r:id="rId22"/>
  </p:sldIdLst>
  <p:sldSz cx="12192000" cy="6858000"/>
  <p:notesSz cx="10018713" cy="14447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E0C1"/>
    <a:srgbClr val="000000"/>
    <a:srgbClr val="FF00FF"/>
    <a:srgbClr val="FFFF66"/>
    <a:srgbClr val="FF7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6" d="100"/>
          <a:sy n="36" d="100"/>
        </p:scale>
        <p:origin x="19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1443" cy="724902"/>
          </a:xfrm>
          <a:prstGeom prst="rect">
            <a:avLst/>
          </a:prstGeom>
        </p:spPr>
        <p:txBody>
          <a:bodyPr vert="horz" lIns="134728" tIns="67364" rIns="134728" bIns="67364" rtlCol="0"/>
          <a:lstStyle>
            <a:lvl1pPr algn="l">
              <a:defRPr sz="1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953" y="1"/>
            <a:ext cx="4341443" cy="724902"/>
          </a:xfrm>
          <a:prstGeom prst="rect">
            <a:avLst/>
          </a:prstGeom>
        </p:spPr>
        <p:txBody>
          <a:bodyPr vert="horz" lIns="134728" tIns="67364" rIns="134728" bIns="67364" rtlCol="0"/>
          <a:lstStyle>
            <a:lvl1pPr algn="r">
              <a:defRPr sz="1800"/>
            </a:lvl1pPr>
          </a:lstStyle>
          <a:p>
            <a:fld id="{F95B7694-E33C-4746-9B2C-DDE4D5D29618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13722946"/>
            <a:ext cx="4341443" cy="724899"/>
          </a:xfrm>
          <a:prstGeom prst="rect">
            <a:avLst/>
          </a:prstGeom>
        </p:spPr>
        <p:txBody>
          <a:bodyPr vert="horz" lIns="134728" tIns="67364" rIns="134728" bIns="67364" rtlCol="0" anchor="b"/>
          <a:lstStyle>
            <a:lvl1pPr algn="l">
              <a:defRPr sz="18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953" y="13722946"/>
            <a:ext cx="4341443" cy="724899"/>
          </a:xfrm>
          <a:prstGeom prst="rect">
            <a:avLst/>
          </a:prstGeom>
        </p:spPr>
        <p:txBody>
          <a:bodyPr vert="horz" lIns="134728" tIns="67364" rIns="134728" bIns="67364" rtlCol="0" anchor="b"/>
          <a:lstStyle>
            <a:lvl1pPr algn="r">
              <a:defRPr sz="1800"/>
            </a:lvl1pPr>
          </a:lstStyle>
          <a:p>
            <a:fld id="{2DEB0C1D-A405-4D67-9646-B8D06B1BD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029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1443" cy="724902"/>
          </a:xfrm>
          <a:prstGeom prst="rect">
            <a:avLst/>
          </a:prstGeom>
        </p:spPr>
        <p:txBody>
          <a:bodyPr vert="horz" lIns="134728" tIns="67364" rIns="134728" bIns="67364" rtlCol="0"/>
          <a:lstStyle>
            <a:lvl1pPr algn="l">
              <a:defRPr sz="1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953" y="1"/>
            <a:ext cx="4341443" cy="724902"/>
          </a:xfrm>
          <a:prstGeom prst="rect">
            <a:avLst/>
          </a:prstGeom>
        </p:spPr>
        <p:txBody>
          <a:bodyPr vert="horz" lIns="134728" tIns="67364" rIns="134728" bIns="67364" rtlCol="0"/>
          <a:lstStyle>
            <a:lvl1pPr algn="r">
              <a:defRPr sz="1800"/>
            </a:lvl1pPr>
          </a:lstStyle>
          <a:p>
            <a:fld id="{70EC594E-EF16-4A22-8BDA-7091391082B3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804988"/>
            <a:ext cx="8669337" cy="4876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4728" tIns="67364" rIns="134728" bIns="6736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872" y="6953027"/>
            <a:ext cx="8014970" cy="5688836"/>
          </a:xfrm>
          <a:prstGeom prst="rect">
            <a:avLst/>
          </a:prstGeom>
        </p:spPr>
        <p:txBody>
          <a:bodyPr vert="horz" lIns="134728" tIns="67364" rIns="134728" bIns="6736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13722946"/>
            <a:ext cx="4341443" cy="724899"/>
          </a:xfrm>
          <a:prstGeom prst="rect">
            <a:avLst/>
          </a:prstGeom>
        </p:spPr>
        <p:txBody>
          <a:bodyPr vert="horz" lIns="134728" tIns="67364" rIns="134728" bIns="67364" rtlCol="0" anchor="b"/>
          <a:lstStyle>
            <a:lvl1pPr algn="l">
              <a:defRPr sz="1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953" y="13722946"/>
            <a:ext cx="4341443" cy="724899"/>
          </a:xfrm>
          <a:prstGeom prst="rect">
            <a:avLst/>
          </a:prstGeom>
        </p:spPr>
        <p:txBody>
          <a:bodyPr vert="horz" lIns="134728" tIns="67364" rIns="134728" bIns="67364" rtlCol="0" anchor="b"/>
          <a:lstStyle>
            <a:lvl1pPr algn="r">
              <a:defRPr sz="1800"/>
            </a:lvl1pPr>
          </a:lstStyle>
          <a:p>
            <a:fld id="{DB19EEFA-B4F3-4698-B07A-8C66837105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58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6D13-C05B-4876-90C7-9EE2B65BECD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321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9EEFA-B4F3-4698-B07A-8C668371052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9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353B8-FAD6-4DF7-8FD4-EAE540F4098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8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353B8-FAD6-4DF7-8FD4-EAE540F4098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9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353B8-FAD6-4DF7-8FD4-EAE540F4098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39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353B8-FAD6-4DF7-8FD4-EAE540F4098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45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353B8-FAD6-4DF7-8FD4-EAE540F4098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19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0CD2184-DB1A-4CC7-841A-F11A07C24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1094663" indent="-421024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684096" indent="-336819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2357735" indent="-336819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3031373" indent="-336819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3705012" indent="-3368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4378650" indent="-3368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5052289" indent="-3368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5725927" indent="-33681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fld id="{75A500AD-C088-43A9-941A-4D97DCCBEF95}" type="slidenum">
              <a:rPr lang="en-US" altLang="ja-JP">
                <a:latin typeface="Arial" panose="020B0604020202020204" pitchFamily="34" charset="0"/>
              </a:rPr>
              <a:pPr/>
              <a:t>7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E0736095-8AD3-467E-853B-A244713FE2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7AEFDDB-3A98-4778-9B61-ED08BC381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070" y="6358257"/>
            <a:ext cx="7480387" cy="6023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9EEFA-B4F3-4698-B07A-8C668371052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72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9EEFA-B4F3-4698-B07A-8C668371052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32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59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98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17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5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5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37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2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8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0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70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7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730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09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7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44E-E1FE-4764-AFB7-2411EA2859ED}" type="datetime1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" y="44624"/>
            <a:ext cx="55125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8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75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52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71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81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35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21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31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9426-5B0D-447E-8C3F-D535FC01DFE0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A3D3-3E77-4EF4-A20A-B3C79FF3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5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1887" y="666972"/>
            <a:ext cx="11065827" cy="453662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5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メディカルエンディング</a:t>
            </a:r>
            <a:br>
              <a:rPr lang="en-US" altLang="ja-JP" sz="5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5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（人生最終段階）</a:t>
            </a:r>
            <a:br>
              <a:rPr lang="en-US" altLang="ja-JP" sz="5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5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</a:t>
            </a:r>
            <a:br>
              <a:rPr lang="en-US" altLang="ja-JP" sz="5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5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医療の希望と選択</a:t>
            </a:r>
            <a:br>
              <a:rPr lang="en-US" altLang="ja-JP" sz="5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lang="en-US" altLang="ja-JP" sz="5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5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エンディングノートを書いてみよう</a:t>
            </a:r>
            <a:br>
              <a:rPr lang="en-US" altLang="ja-JP" sz="5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　　　　</a:t>
            </a:r>
            <a:b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</a:t>
            </a:r>
            <a:endParaRPr kumimoji="1"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788228" y="4245429"/>
            <a:ext cx="7859486" cy="1796142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名古屋医療福祉相談所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所長　　黒木信之</a:t>
            </a:r>
            <a:endParaRPr kumimoji="1"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95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FC075-3341-4FB9-88B7-578C9F49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510"/>
            <a:ext cx="10515600" cy="1531621"/>
          </a:xfrm>
        </p:spPr>
        <p:txBody>
          <a:bodyPr/>
          <a:lstStyle/>
          <a:p>
            <a:r>
              <a:rPr kumimoji="1" lang="ja-JP" altLang="en-US" dirty="0"/>
              <a:t>　　　　　　</a:t>
            </a:r>
            <a:r>
              <a:rPr kumimoji="1" lang="ja-JP" altLang="en-US" sz="5400" b="1" dirty="0"/>
              <a:t>延命医療って</a:t>
            </a:r>
            <a:r>
              <a:rPr kumimoji="1" lang="ja-JP" altLang="en-US" sz="5400" b="1" dirty="0">
                <a:latin typeface="+mj-ea"/>
              </a:rPr>
              <a:t>？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AF8B1-B894-4016-96B4-E6818867D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2" y="2686050"/>
            <a:ext cx="10783614" cy="3956488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latin typeface="+mj-ea"/>
                <a:ea typeface="+mj-ea"/>
              </a:rPr>
              <a:t> 人生最終段階（終末期）</a:t>
            </a:r>
            <a:endParaRPr kumimoji="1" lang="en-US" altLang="ja-JP" sz="44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800" b="1" dirty="0">
                <a:latin typeface="+mj-ea"/>
                <a:ea typeface="+mj-ea"/>
              </a:rPr>
              <a:t>　回復が見込めないと</a:t>
            </a:r>
            <a:endParaRPr lang="en-US" altLang="ja-JP" sz="48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800" b="1" dirty="0">
                <a:latin typeface="+mj-ea"/>
                <a:ea typeface="+mj-ea"/>
              </a:rPr>
              <a:t>  医師が判断した場合</a:t>
            </a:r>
            <a:endParaRPr lang="en-US" altLang="ja-JP" sz="44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800" b="1" dirty="0">
                <a:latin typeface="+mj-ea"/>
                <a:ea typeface="+mj-ea"/>
              </a:rPr>
              <a:t>　延命することを目的に行われる</a:t>
            </a:r>
            <a:endParaRPr kumimoji="1" lang="ja-JP" altLang="en-US" sz="4800" dirty="0">
              <a:latin typeface="+mj-ea"/>
              <a:ea typeface="+mj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897947-252A-48F5-BD81-9708EE9FA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86" y="822960"/>
            <a:ext cx="4542834" cy="46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6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A1EE1-56E3-4E5B-BE1E-C50FE470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19"/>
            <a:ext cx="10515600" cy="87707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　　　</a:t>
            </a:r>
            <a:r>
              <a:rPr kumimoji="1" lang="ja-JP" altLang="en-US" sz="4800" b="1" dirty="0">
                <a:latin typeface="+mj-ea"/>
              </a:rPr>
              <a:t>延命医療って？　１　輸液とは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DD7E66-F653-43B6-8358-B712397B4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710"/>
            <a:ext cx="11049000" cy="4934759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latin typeface="+mj-ea"/>
              </a:rPr>
              <a:t>・　</a:t>
            </a:r>
            <a:r>
              <a:rPr lang="ja-JP" altLang="en-US" sz="4000" b="1" dirty="0">
                <a:latin typeface="+mj-ea"/>
              </a:rPr>
              <a:t>腕・足の静脈に</a:t>
            </a:r>
            <a:r>
              <a:rPr kumimoji="1" lang="ja-JP" altLang="en-US" sz="4000" b="1" dirty="0">
                <a:latin typeface="+mj-ea"/>
              </a:rPr>
              <a:t>点滴による水分補給</a:t>
            </a:r>
            <a:endParaRPr kumimoji="1" lang="en-US" altLang="ja-JP" sz="4000" b="1" dirty="0">
              <a:latin typeface="+mj-ea"/>
            </a:endParaRPr>
          </a:p>
          <a:p>
            <a:pPr marL="0" indent="0">
              <a:buNone/>
            </a:pPr>
            <a:endParaRPr kumimoji="1" lang="en-US" altLang="ja-JP" sz="2800" b="1" dirty="0">
              <a:latin typeface="+mj-ea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6" name="図 5" descr="ソース画像を表示">
            <a:extLst>
              <a:ext uri="{FF2B5EF4-FFF2-40B4-BE49-F238E27FC236}">
                <a16:creationId xmlns:a16="http://schemas.microsoft.com/office/drawing/2014/main" id="{5C57BF4B-6059-4162-8620-DEDD09F90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217421"/>
            <a:ext cx="7555230" cy="3994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17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A1EE1-56E3-4E5B-BE1E-C50FE470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30619"/>
            <a:ext cx="11395710" cy="87707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　</a:t>
            </a:r>
            <a:r>
              <a:rPr kumimoji="1" lang="ja-JP" altLang="en-US" sz="4800" b="1" dirty="0">
                <a:latin typeface="+mj-ea"/>
              </a:rPr>
              <a:t>延命医療って？　２　中心静脈栄養（ＩＶＨ）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DD7E66-F653-43B6-8358-B712397B4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4" y="1242204"/>
            <a:ext cx="10628586" cy="4934759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sz="4000" dirty="0">
                <a:latin typeface="+mj-ea"/>
                <a:ea typeface="+mj-ea"/>
              </a:rPr>
              <a:t>高カロリー輸液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7" name="図 6" descr="ソース画像を表示">
            <a:extLst>
              <a:ext uri="{FF2B5EF4-FFF2-40B4-BE49-F238E27FC236}">
                <a16:creationId xmlns:a16="http://schemas.microsoft.com/office/drawing/2014/main" id="{F96AAB65-0A90-4074-AEDA-BB07E947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851660"/>
            <a:ext cx="9704070" cy="4469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52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4A4158-C1AB-4634-B11A-5226C164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365125"/>
            <a:ext cx="11544300" cy="1325563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0000FF"/>
                </a:solidFill>
                <a:latin typeface="+mj-ea"/>
              </a:rPr>
              <a:t>　</a:t>
            </a:r>
            <a:r>
              <a:rPr kumimoji="1" lang="ja-JP" altLang="en-US" sz="4800" b="1" dirty="0">
                <a:latin typeface="+mj-ea"/>
              </a:rPr>
              <a:t>延命医療って？　</a:t>
            </a:r>
            <a:r>
              <a:rPr kumimoji="1" lang="en-US" altLang="ja-JP" sz="4800" b="1" dirty="0">
                <a:latin typeface="+mj-ea"/>
              </a:rPr>
              <a:t>3 </a:t>
            </a:r>
            <a:r>
              <a:rPr kumimoji="1" lang="ja-JP" altLang="en-US" sz="4800" b="1" dirty="0">
                <a:latin typeface="+mj-ea"/>
              </a:rPr>
              <a:t>　経鼻経管栄養・</a:t>
            </a:r>
            <a:r>
              <a:rPr lang="ja-JP" altLang="en-US" sz="4800" b="1" dirty="0">
                <a:latin typeface="+mj-ea"/>
              </a:rPr>
              <a:t>胃ろう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0BCB26-2E62-45E0-95DC-C8B57A8F1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248"/>
            <a:ext cx="10515600" cy="4400715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E6BA7D24-6236-4D75-BD21-B46D86C74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40" y="1954924"/>
            <a:ext cx="4747259" cy="39624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8112F32-A67E-4289-BDB0-39170E54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" y="2081048"/>
            <a:ext cx="507873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1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A1EE1-56E3-4E5B-BE1E-C50FE470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458404"/>
            <a:ext cx="10648950" cy="877079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0000FF"/>
                </a:solidFill>
                <a:latin typeface="+mj-ea"/>
              </a:rPr>
              <a:t>　　　</a:t>
            </a:r>
            <a:r>
              <a:rPr kumimoji="1" lang="ja-JP" altLang="en-US" sz="4800" b="1" dirty="0">
                <a:latin typeface="+mj-ea"/>
              </a:rPr>
              <a:t>延命医療って？　</a:t>
            </a:r>
            <a:r>
              <a:rPr lang="ja-JP" altLang="en-US" sz="4800" b="1" dirty="0">
                <a:latin typeface="+mj-ea"/>
              </a:rPr>
              <a:t>４　人工呼吸器</a:t>
            </a:r>
            <a:endParaRPr kumimoji="1" lang="ja-JP" altLang="en-US" sz="4800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DAE91EF-D0C9-4123-9DD7-C8D2C7380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" y="1600200"/>
            <a:ext cx="10546080" cy="4913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63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A1EE1-56E3-4E5B-BE1E-C50FE470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04"/>
            <a:ext cx="10515600" cy="877079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0000FF"/>
                </a:solidFill>
                <a:latin typeface="+mj-ea"/>
              </a:rPr>
              <a:t>　　　　</a:t>
            </a:r>
            <a:r>
              <a:rPr kumimoji="1" lang="ja-JP" altLang="en-US" sz="4800" b="1" dirty="0">
                <a:latin typeface="+mj-ea"/>
              </a:rPr>
              <a:t>延命医療って？　５</a:t>
            </a:r>
            <a:r>
              <a:rPr lang="ja-JP" altLang="en-US" sz="4800" b="1" dirty="0">
                <a:latin typeface="+mj-ea"/>
              </a:rPr>
              <a:t>　人工透析</a:t>
            </a:r>
            <a:endParaRPr kumimoji="1" lang="ja-JP" altLang="en-US" sz="4800" dirty="0"/>
          </a:p>
        </p:txBody>
      </p:sp>
      <p:pic>
        <p:nvPicPr>
          <p:cNvPr id="4" name="コンテンツ プレースホルダー 3" descr="ソース画像を表示">
            <a:extLst>
              <a:ext uri="{FF2B5EF4-FFF2-40B4-BE49-F238E27FC236}">
                <a16:creationId xmlns:a16="http://schemas.microsoft.com/office/drawing/2014/main" id="{480A1C6C-2AD9-4297-9932-00B64DD4E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" y="1325880"/>
            <a:ext cx="10675620" cy="529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31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14FB0-AECD-4F6B-8148-A67054A9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71"/>
            <a:ext cx="10515600" cy="891539"/>
          </a:xfrm>
        </p:spPr>
        <p:txBody>
          <a:bodyPr/>
          <a:lstStyle/>
          <a:p>
            <a:r>
              <a:rPr kumimoji="1" lang="ja-JP" altLang="en-US" b="1" dirty="0">
                <a:latin typeface="+mj-ea"/>
              </a:rPr>
              <a:t>　　　延命医療って</a:t>
            </a:r>
            <a:r>
              <a:rPr kumimoji="1" lang="ja-JP" altLang="en-US" sz="4400" b="1" dirty="0">
                <a:latin typeface="+mj-ea"/>
              </a:rPr>
              <a:t>？　６</a:t>
            </a:r>
            <a:r>
              <a:rPr lang="ja-JP" altLang="en-US" b="1" dirty="0">
                <a:latin typeface="+mj-ea"/>
              </a:rPr>
              <a:t>　心肺蘇生術　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C1F9634-C3F3-4DF1-846A-A833A6C94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410"/>
            <a:ext cx="10515600" cy="5182553"/>
          </a:xfrm>
        </p:spPr>
        <p:txBody>
          <a:bodyPr/>
          <a:lstStyle/>
          <a:p>
            <a:r>
              <a:rPr lang="ja-JP" altLang="en-US" sz="4000" dirty="0"/>
              <a:t>除細動・心臓マッサージ・気管内挿管</a:t>
            </a:r>
            <a:endParaRPr lang="en-US" altLang="ja-JP" sz="4000" dirty="0"/>
          </a:p>
          <a:p>
            <a:endParaRPr lang="en-US" altLang="ja-JP" dirty="0"/>
          </a:p>
          <a:p>
            <a:endParaRPr lang="en-US" altLang="ja-JP" dirty="0"/>
          </a:p>
        </p:txBody>
      </p:sp>
      <p:pic>
        <p:nvPicPr>
          <p:cNvPr id="6" name="図 5" descr="ソース画像を表示">
            <a:extLst>
              <a:ext uri="{FF2B5EF4-FFF2-40B4-BE49-F238E27FC236}">
                <a16:creationId xmlns:a16="http://schemas.microsoft.com/office/drawing/2014/main" id="{2902F98E-F73C-46EB-B3E5-97ACFF81A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10" y="1897380"/>
            <a:ext cx="4320540" cy="450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ソース画像を表示">
            <a:extLst>
              <a:ext uri="{FF2B5EF4-FFF2-40B4-BE49-F238E27FC236}">
                <a16:creationId xmlns:a16="http://schemas.microsoft.com/office/drawing/2014/main" id="{5DA8AD85-BCC4-40C1-A576-B9EA3FEF3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" y="1771651"/>
            <a:ext cx="6960870" cy="4405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19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6F330D-FEDF-4D8E-9F56-FC58AD75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138"/>
            <a:ext cx="10515600" cy="788122"/>
          </a:xfrm>
        </p:spPr>
        <p:txBody>
          <a:bodyPr/>
          <a:lstStyle/>
          <a:p>
            <a:r>
              <a:rPr kumimoji="1" lang="ja-JP" altLang="en-US" b="1" dirty="0">
                <a:latin typeface="+mj-ea"/>
              </a:rPr>
              <a:t>延命医療って</a:t>
            </a:r>
            <a:r>
              <a:rPr kumimoji="1" lang="ja-JP" altLang="en-US" sz="4400" b="1" dirty="0">
                <a:latin typeface="+mj-ea"/>
              </a:rPr>
              <a:t>？　７</a:t>
            </a:r>
            <a:r>
              <a:rPr lang="ja-JP" altLang="en-US" b="1" dirty="0">
                <a:latin typeface="+mj-ea"/>
              </a:rPr>
              <a:t>　心肺蘇生術　その他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32201-772B-4A97-81E5-A523174E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937260"/>
            <a:ext cx="11003280" cy="5555614"/>
          </a:xfrm>
        </p:spPr>
        <p:txBody>
          <a:bodyPr/>
          <a:lstStyle/>
          <a:p>
            <a:r>
              <a:rPr lang="ja-JP" altLang="en-US" sz="3600" dirty="0"/>
              <a:t>マスク喚気・</a:t>
            </a:r>
            <a:r>
              <a:rPr kumimoji="1" lang="ja-JP" altLang="en-US" sz="3600" dirty="0"/>
              <a:t>酸素吸入</a:t>
            </a:r>
            <a:r>
              <a:rPr lang="ja-JP" altLang="en-US" sz="3600" dirty="0"/>
              <a:t>・輸血・</a:t>
            </a:r>
            <a:r>
              <a:rPr kumimoji="1" lang="ja-JP" altLang="en-US" sz="3600" dirty="0"/>
              <a:t>皮下点滴</a:t>
            </a:r>
            <a:r>
              <a:rPr lang="ja-JP" altLang="en-US" sz="3600" dirty="0"/>
              <a:t>・強力な抗菌薬</a:t>
            </a:r>
            <a:endParaRPr lang="en-US" altLang="ja-JP" sz="3600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 descr="ソース画像を表示">
            <a:extLst>
              <a:ext uri="{FF2B5EF4-FFF2-40B4-BE49-F238E27FC236}">
                <a16:creationId xmlns:a16="http://schemas.microsoft.com/office/drawing/2014/main" id="{C259001F-E13B-4C9A-853C-3DDA724EE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" y="1600200"/>
            <a:ext cx="5415915" cy="510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ソース画像を表示">
            <a:extLst>
              <a:ext uri="{FF2B5EF4-FFF2-40B4-BE49-F238E27FC236}">
                <a16:creationId xmlns:a16="http://schemas.microsoft.com/office/drawing/2014/main" id="{7421E1D4-2A79-4B9D-B9BF-84A63BF2F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6" y="1725382"/>
            <a:ext cx="5854064" cy="462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33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タイトル 1">
            <a:extLst>
              <a:ext uri="{FF2B5EF4-FFF2-40B4-BE49-F238E27FC236}">
                <a16:creationId xmlns:a16="http://schemas.microsoft.com/office/drawing/2014/main" id="{4F4BEB84-42DC-4AF8-84A2-1A3D54A9C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4594860"/>
            <a:ext cx="9921240" cy="2362988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rgbClr val="FFFF00"/>
                </a:solidFill>
              </a:rPr>
              <a:t>　　　</a:t>
            </a:r>
            <a:br>
              <a:rPr lang="en-US" altLang="ja-JP" sz="3600" dirty="0">
                <a:solidFill>
                  <a:srgbClr val="FFFF00"/>
                </a:solidFill>
              </a:rPr>
            </a:br>
            <a:r>
              <a:rPr lang="ja-JP" altLang="en-US" sz="3600" dirty="0">
                <a:solidFill>
                  <a:srgbClr val="FFFF00"/>
                </a:solidFill>
              </a:rPr>
              <a:t>　　　　</a:t>
            </a:r>
            <a:r>
              <a:rPr lang="ja-JP" altLang="en-US" sz="4800" b="1" dirty="0"/>
              <a:t>エンディングノートを書いてみよう</a:t>
            </a:r>
            <a:endParaRPr lang="ja-JP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45C89A-5DA5-404F-9A54-75EFF7F5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525780"/>
            <a:ext cx="11929109" cy="357759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ja-JP" altLang="en-US" b="1" dirty="0">
                <a:solidFill>
                  <a:srgbClr val="0000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4800" b="1" dirty="0"/>
              <a:t>メデイカルエンディング（人生最終段階）</a:t>
            </a:r>
            <a:endParaRPr lang="en-US" altLang="ja-JP" sz="4800" b="1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endParaRPr lang="en-US" altLang="ja-JP" b="1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4400" b="1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延命医療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本人の意思でないと止められない</a:t>
            </a:r>
            <a:endParaRPr lang="en-US" altLang="ja-JP" sz="4400" b="1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0"/>
              </a:lnSpc>
              <a:buNone/>
              <a:defRPr/>
            </a:pPr>
            <a:endParaRPr lang="ja-JP" altLang="ja-JP" sz="4400" b="1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4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ja-JP" sz="4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人生</a:t>
            </a:r>
            <a:r>
              <a:rPr lang="ja-JP" altLang="en-US" sz="4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最終段階の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治療</a:t>
            </a:r>
            <a:r>
              <a:rPr lang="ja-JP" altLang="en-US" sz="4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ja-JP" sz="4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決める</a:t>
            </a:r>
            <a:endParaRPr lang="en-US" altLang="ja-JP" sz="4400" b="1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下矢印 1">
            <a:extLst>
              <a:ext uri="{FF2B5EF4-FFF2-40B4-BE49-F238E27FC236}">
                <a16:creationId xmlns:a16="http://schemas.microsoft.com/office/drawing/2014/main" id="{F1646584-6D87-471B-80B9-59236BA55591}"/>
              </a:ext>
            </a:extLst>
          </p:cNvPr>
          <p:cNvSpPr/>
          <p:nvPr/>
        </p:nvSpPr>
        <p:spPr>
          <a:xfrm>
            <a:off x="4637486" y="3611880"/>
            <a:ext cx="2546350" cy="1863090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992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951972-3EA8-455C-8F39-8FCE73FD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"/>
            <a:ext cx="10515600" cy="96012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　　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生前の意思表示・リビングウイルとは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6B5657-F6C1-4C42-90DE-21B19314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177290"/>
            <a:ext cx="11087100" cy="5680710"/>
          </a:xfrm>
        </p:spPr>
        <p:txBody>
          <a:bodyPr>
            <a:norm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  <a:latin typeface="+mn-ea"/>
              </a:rPr>
              <a:t>延命医療　</a:t>
            </a:r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希望する・拒否する</a:t>
            </a:r>
            <a:endParaRPr lang="en-US" altLang="ja-JP" sz="44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　元気な時に文書で表明</a:t>
            </a:r>
            <a:endParaRPr kumimoji="1" lang="en-US" altLang="ja-JP" sz="44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4400" b="1" dirty="0">
                <a:latin typeface="+mn-ea"/>
              </a:rPr>
              <a:t>いつ行うか</a:t>
            </a:r>
            <a:endParaRPr kumimoji="1" lang="en-US" altLang="ja-JP" sz="44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+mn-ea"/>
              </a:rPr>
              <a:t>　①健康な時　②治療中　③病気悪化の時</a:t>
            </a:r>
            <a:endParaRPr lang="en-US" altLang="ja-JP" sz="4400" b="1" dirty="0">
              <a:latin typeface="+mn-ea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医療の自己決定権　</a:t>
            </a:r>
            <a:endParaRPr lang="en-US" altLang="ja-JP" sz="44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+mn-ea"/>
              </a:rPr>
              <a:t>　世界医師会総会　</a:t>
            </a:r>
            <a:r>
              <a:rPr lang="en-US" altLang="ja-JP" sz="4400" b="1" dirty="0">
                <a:latin typeface="+mn-ea"/>
              </a:rPr>
              <a:t>1981</a:t>
            </a:r>
            <a:r>
              <a:rPr lang="ja-JP" altLang="en-US" sz="4400" b="1" dirty="0">
                <a:latin typeface="+mn-ea"/>
              </a:rPr>
              <a:t>年リスボン宣言</a:t>
            </a:r>
            <a:endParaRPr lang="en-US" altLang="ja-JP" sz="44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+mn-ea"/>
              </a:rPr>
              <a:t>　自分で医療の決定を表明</a:t>
            </a:r>
            <a:endParaRPr lang="en-US" altLang="ja-JP" sz="4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364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22" y="3723451"/>
            <a:ext cx="3588278" cy="2632899"/>
          </a:xfrm>
          <a:prstGeom prst="rect">
            <a:avLst/>
          </a:prstGeom>
        </p:spPr>
      </p:pic>
      <p:sp>
        <p:nvSpPr>
          <p:cNvPr id="5" name="タイトル 3"/>
          <p:cNvSpPr txBox="1">
            <a:spLocks/>
          </p:cNvSpPr>
          <p:nvPr/>
        </p:nvSpPr>
        <p:spPr>
          <a:xfrm>
            <a:off x="1243172" y="644802"/>
            <a:ext cx="10233061" cy="17003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もし、自分が、家族が突然病気で</a:t>
            </a:r>
            <a:endParaRPr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倒れ救急車で運ばれたら？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31" y="2265987"/>
            <a:ext cx="3947211" cy="39472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53" y="2403695"/>
            <a:ext cx="3240359" cy="367179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1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7357D2-9E94-4248-B5EC-50141019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365126"/>
            <a:ext cx="10817772" cy="738460"/>
          </a:xfrm>
        </p:spPr>
        <p:txBody>
          <a:bodyPr>
            <a:normAutofit fontScale="90000"/>
          </a:bodyPr>
          <a:lstStyle/>
          <a:p>
            <a:br>
              <a:rPr lang="en-US" altLang="ja-JP" sz="44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44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エンディングノートを書いてみよう</a:t>
            </a:r>
            <a:br>
              <a:rPr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E1EC77-5C0F-419B-9A88-971B4937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076"/>
            <a:ext cx="10717530" cy="5686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メデイカルエンディング（人生最終段階）の医療の希望と選択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１　病名・余命の告知の希望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２　判断ができないときの医療の希望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３　介護の支援の希望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４　最終を迎える場所の希望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５　キーパーソンの希望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６　財産管理の希望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７　費用の捻出の希望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８　延命医療の希望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９　臓器提供の希望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10 </a:t>
            </a:r>
            <a:r>
              <a:rPr lang="ja-JP" altLang="en-US" dirty="0"/>
              <a:t>献体の希望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82663F0-D9DE-4360-A825-72A7DC9E6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70" y="2045970"/>
            <a:ext cx="6675120" cy="45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63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59436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0000FF"/>
                </a:solidFill>
              </a:rPr>
              <a:t>　　　　　　　　　　　</a:t>
            </a:r>
            <a:r>
              <a:rPr kumimoji="1" lang="ja-JP" altLang="en-US" sz="6000" b="1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038" y="1257300"/>
            <a:ext cx="11730681" cy="573786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kumimoji="1" lang="ja-JP" altLang="en-US" sz="5400" b="1" dirty="0">
                <a:solidFill>
                  <a:srgbClr val="FF0000"/>
                </a:solidFill>
                <a:latin typeface="+mj-ea"/>
                <a:ea typeface="+mj-ea"/>
              </a:rPr>
              <a:t>生前の意思表示　</a:t>
            </a:r>
            <a:endParaRPr kumimoji="1" lang="en-US" altLang="ja-JP" sz="5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indent="0" algn="just">
              <a:buNone/>
            </a:pPr>
            <a:r>
              <a:rPr kumimoji="1" lang="ja-JP" altLang="en-US" sz="5400" b="1" dirty="0">
                <a:solidFill>
                  <a:srgbClr val="FF0000"/>
                </a:solidFill>
                <a:latin typeface="+mj-ea"/>
                <a:ea typeface="+mj-ea"/>
              </a:rPr>
              <a:t>医師、自己決定を尊重、治療の参考　</a:t>
            </a:r>
            <a:endParaRPr lang="en-US" altLang="ja-JP" sz="54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ja-JP" altLang="ja-JP" sz="54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自分の</a:t>
            </a:r>
            <a:r>
              <a:rPr lang="ja-JP" altLang="en-US" sz="54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医療の希望</a:t>
            </a:r>
            <a:r>
              <a:rPr lang="ja-JP" altLang="ja-JP" sz="54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を決める</a:t>
            </a:r>
            <a:endParaRPr lang="en-US" altLang="ja-JP" sz="54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ja-JP" altLang="en-US" sz="5400" b="1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エンディングノート</a:t>
            </a:r>
            <a:r>
              <a:rPr lang="ja-JP" altLang="ja-JP" sz="54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を書く</a:t>
            </a:r>
            <a:endParaRPr lang="en-US" altLang="ja-JP" sz="54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ja-JP" altLang="ja-JP" sz="54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家族とお話しをするきっかけ</a:t>
            </a:r>
            <a:endParaRPr lang="en-US" altLang="ja-JP" sz="54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ja-JP" altLang="en-US" sz="5400" b="1" dirty="0">
                <a:latin typeface="+mj-ea"/>
                <a:ea typeface="+mj-ea"/>
              </a:rPr>
              <a:t>希望する医療を周りの人に伝える</a:t>
            </a:r>
            <a:endParaRPr lang="en-US" altLang="ja-JP" sz="5400" b="1" dirty="0">
              <a:latin typeface="+mj-ea"/>
              <a:ea typeface="+mj-ea"/>
            </a:endParaRPr>
          </a:p>
          <a:p>
            <a:pPr indent="76200"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altLang="ja-JP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39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28" y="3579390"/>
            <a:ext cx="6752936" cy="2947534"/>
          </a:xfrm>
          <a:prstGeom prst="rect">
            <a:avLst/>
          </a:prstGeom>
        </p:spPr>
      </p:pic>
      <p:sp>
        <p:nvSpPr>
          <p:cNvPr id="9" name="吹き出し: 角を丸めた四角形 8"/>
          <p:cNvSpPr/>
          <p:nvPr/>
        </p:nvSpPr>
        <p:spPr>
          <a:xfrm>
            <a:off x="4277709" y="1920240"/>
            <a:ext cx="6973655" cy="1165860"/>
          </a:xfrm>
          <a:prstGeom prst="wedgeRoundRectCallout">
            <a:avLst>
              <a:gd name="adj1" fmla="val 14573"/>
              <a:gd name="adj2" fmla="val 82176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家族で決めてくだい！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94309" y="187982"/>
            <a:ext cx="11807191" cy="1629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患者本人の意志が確認できないとき</a:t>
            </a:r>
            <a:endParaRPr kumimoji="1" lang="en-US" altLang="ja-JP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医師は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延命医療するかどうか迷います。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658F52F-3CB5-4018-A7E3-3D8566FFC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3" y="2234895"/>
            <a:ext cx="3397510" cy="41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27" y="2948940"/>
            <a:ext cx="3387090" cy="35263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868930"/>
            <a:ext cx="3257550" cy="3794951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225252" y="261257"/>
            <a:ext cx="4661862" cy="3216033"/>
          </a:xfrm>
          <a:prstGeom prst="cloudCallout">
            <a:avLst>
              <a:gd name="adj1" fmla="val 8605"/>
              <a:gd name="adj2" fmla="val 84145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延命医療が</a:t>
            </a:r>
            <a:endParaRPr lang="en-US" altLang="ja-JP" sz="3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よくわからないいので決められない</a:t>
            </a:r>
          </a:p>
        </p:txBody>
      </p:sp>
      <p:sp>
        <p:nvSpPr>
          <p:cNvPr id="6" name="雲形吹き出し 5"/>
          <p:cNvSpPr/>
          <p:nvPr/>
        </p:nvSpPr>
        <p:spPr>
          <a:xfrm>
            <a:off x="7268363" y="261257"/>
            <a:ext cx="4698385" cy="3350623"/>
          </a:xfrm>
          <a:prstGeom prst="cloudCallout">
            <a:avLst>
              <a:gd name="adj1" fmla="val -31217"/>
              <a:gd name="adj2" fmla="val 67928"/>
            </a:avLst>
          </a:prstGeom>
          <a:noFill/>
          <a:ln w="38100">
            <a:solidFill>
              <a:srgbClr val="F66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そんなこと考えたくないわ！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なんでもいいから治してください。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3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445770" y="568411"/>
            <a:ext cx="11612880" cy="19358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はじめて聞く医療処置がいっぱい！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本人の希望がわからず「精一杯やってください」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始めた延命医療は止められない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452588"/>
            <a:ext cx="8172450" cy="4119661"/>
          </a:xfrm>
          <a:prstGeom prst="rect">
            <a:avLst/>
          </a:prstGeom>
        </p:spPr>
      </p:pic>
      <p:sp>
        <p:nvSpPr>
          <p:cNvPr id="6" name="タイトル 3"/>
          <p:cNvSpPr txBox="1">
            <a:spLocks/>
          </p:cNvSpPr>
          <p:nvPr/>
        </p:nvSpPr>
        <p:spPr>
          <a:xfrm>
            <a:off x="1594656" y="5612524"/>
            <a:ext cx="10107487" cy="8198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3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1634490" y="599652"/>
            <a:ext cx="7395210" cy="18973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思考の吹き出し: 雲形 6"/>
          <p:cNvSpPr/>
          <p:nvPr/>
        </p:nvSpPr>
        <p:spPr>
          <a:xfrm>
            <a:off x="0" y="74455"/>
            <a:ext cx="10709910" cy="2965925"/>
          </a:xfrm>
          <a:prstGeom prst="cloudCallout">
            <a:avLst>
              <a:gd name="adj1" fmla="val -10408"/>
              <a:gd name="adj2" fmla="val 79540"/>
            </a:avLst>
          </a:prstGeom>
          <a:noFill/>
          <a:ln w="28575"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急性期病院からすぐ次の病院へ　</a:t>
            </a:r>
            <a:endParaRPr lang="en-US" altLang="ja-JP" sz="3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どうしたらよいかしら　？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6" y="2497032"/>
            <a:ext cx="6467634" cy="422444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93-6277-45FC-8591-E3948AE1B6FA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53" y="1598456"/>
            <a:ext cx="3947211" cy="39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>
            <a:extLst>
              <a:ext uri="{FF2B5EF4-FFF2-40B4-BE49-F238E27FC236}">
                <a16:creationId xmlns:a16="http://schemas.microsoft.com/office/drawing/2014/main" id="{61B8D55B-BF42-4379-ACFB-23CB01B41EFB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057400" y="164365"/>
            <a:ext cx="7545028" cy="784108"/>
          </a:xfr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3A42EC"/>
                </a:solidFill>
              </a:rPr>
              <a:t>　　　　　</a:t>
            </a:r>
            <a:r>
              <a:rPr lang="ja-JP" altLang="en-US" sz="4000" dirty="0"/>
              <a:t>入院・療養の場所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E8AD2251-7430-4EB1-B624-AD4A27A64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199" y="5387975"/>
            <a:ext cx="7031966" cy="1225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b="1" dirty="0">
                <a:latin typeface="ＭＳ 明朝" panose="02020609040205080304" pitchFamily="17" charset="-128"/>
              </a:rPr>
              <a:t>介護目的（施設）</a:t>
            </a:r>
            <a:r>
              <a:rPr lang="ja-JP" altLang="en-US" sz="2400" b="1" dirty="0">
                <a:latin typeface="ＭＳ 明朝" panose="02020609040205080304" pitchFamily="17" charset="-128"/>
                <a:ea typeface="HGS創英角ﾎﾟｯﾌﾟ体" panose="040B0A00000000000000" pitchFamily="50" charset="-128"/>
              </a:rPr>
              <a:t>　　　　　　　　　　　　　　</a:t>
            </a:r>
            <a:r>
              <a:rPr lang="ja-JP" altLang="en-US" sz="2400" b="1" dirty="0">
                <a:latin typeface="ＭＳ 明朝" panose="02020609040205080304" pitchFamily="17" charset="-128"/>
              </a:rPr>
              <a:t>特別養護老人ﾎｰﾑ･ｸﾞﾙｰﾌﾟﾎｰﾑ・老人保健施設　　･介護医療院・有料老人ﾎｰﾑ・高齢者賃貸住宅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59C0810B-F979-4BCB-A32C-5D74396F7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981076"/>
            <a:ext cx="2819400" cy="9694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3600" dirty="0">
                <a:latin typeface="ＭＳ 明朝" panose="02020609040205080304" pitchFamily="17" charset="-128"/>
              </a:rPr>
              <a:t>急性期病院</a:t>
            </a:r>
            <a:endParaRPr lang="en-US" altLang="ja-JP" sz="3600" dirty="0">
              <a:latin typeface="ＭＳ 明朝" panose="02020609040205080304" pitchFamily="17" charset="-128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ja-JP" sz="1400" dirty="0">
              <a:solidFill>
                <a:srgbClr val="0000FF"/>
              </a:solidFill>
              <a:latin typeface="ＭＳ 明朝" panose="02020609040205080304" pitchFamily="17" charset="-128"/>
            </a:endParaRP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428354BA-BB92-4C5F-B84E-2C8148E55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7564"/>
            <a:ext cx="4572000" cy="12618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400" b="1" dirty="0">
                <a:solidFill>
                  <a:srgbClr val="0000FF"/>
                </a:solidFill>
                <a:latin typeface="ＭＳ 明朝" panose="02020609040205080304" pitchFamily="17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800" b="1" dirty="0">
                <a:latin typeface="ＭＳ 明朝" panose="02020609040205080304" pitchFamily="17" charset="-128"/>
              </a:rPr>
              <a:t>リハビリ目的　</a:t>
            </a:r>
            <a:r>
              <a:rPr lang="ja-JP" altLang="en-US" sz="2400" b="1" dirty="0">
                <a:latin typeface="ＭＳ 明朝" panose="02020609040205080304" pitchFamily="17" charset="-128"/>
              </a:rPr>
              <a:t>　</a:t>
            </a:r>
            <a:r>
              <a:rPr lang="ja-JP" altLang="en-US" sz="2400" b="1" dirty="0">
                <a:latin typeface="ＭＳ 明朝" panose="02020609040205080304" pitchFamily="17" charset="-128"/>
                <a:ea typeface="HGS創英角ﾎﾟｯﾌﾟ体" panose="040B0A00000000000000" pitchFamily="50" charset="-128"/>
              </a:rPr>
              <a:t>　　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b="1" dirty="0">
                <a:latin typeface="ＭＳ 明朝" panose="02020609040205080304" pitchFamily="17" charset="-128"/>
              </a:rPr>
              <a:t>回復期ﾘﾊﾋﾞﾘﾃｰｼｮﾝ病院</a:t>
            </a:r>
            <a:endParaRPr lang="ja-JP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5CD90136-1C92-4B8F-B33F-12548967B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1" y="4076701"/>
            <a:ext cx="2600325" cy="11695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ＭＳ Ｐゴシック" panose="020B0600070205080204" pitchFamily="50" charset="-128"/>
              </a:rPr>
              <a:t>介護目的</a:t>
            </a:r>
            <a:endParaRPr lang="en-US" altLang="zh-TW" sz="2800" b="1" dirty="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ＭＳ 明朝" panose="02020609040205080304" pitchFamily="17" charset="-128"/>
              </a:rPr>
              <a:t>療養病</a:t>
            </a:r>
            <a:r>
              <a:rPr lang="ja-JP" altLang="en-US" sz="2800" b="1" dirty="0">
                <a:latin typeface="ＭＳ 明朝" panose="02020609040205080304" pitchFamily="17" charset="-128"/>
              </a:rPr>
              <a:t>床</a:t>
            </a:r>
            <a:endParaRPr lang="ja-JP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1EF91FCF-7957-4530-973C-324F10F62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3716339"/>
            <a:ext cx="1368425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ＭＳ 明朝" panose="02020609040205080304" pitchFamily="17" charset="-128"/>
              </a:rPr>
              <a:t>　</a:t>
            </a:r>
            <a:r>
              <a:rPr lang="ja-JP" altLang="en-US" sz="2400" b="1" dirty="0">
                <a:latin typeface="ＭＳ 明朝" panose="02020609040205080304" pitchFamily="17" charset="-128"/>
              </a:rPr>
              <a:t>自宅</a:t>
            </a:r>
            <a:endParaRPr lang="ja-JP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2472" name="Text Box 9">
            <a:extLst>
              <a:ext uri="{FF2B5EF4-FFF2-40B4-BE49-F238E27FC236}">
                <a16:creationId xmlns:a16="http://schemas.microsoft.com/office/drawing/2014/main" id="{485B36F6-4645-4F12-BCF8-8E02061B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981201"/>
            <a:ext cx="2895600" cy="12618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800" b="1" dirty="0">
                <a:latin typeface="ＭＳ 明朝" panose="02020609040205080304" pitchFamily="17" charset="-128"/>
              </a:rPr>
              <a:t>緩和ケア</a:t>
            </a:r>
            <a:endParaRPr lang="en-US" altLang="ja-JP" sz="2800" b="1" dirty="0">
              <a:latin typeface="ＭＳ 明朝" panose="02020609040205080304" pitchFamily="17" charset="-128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b="1" dirty="0">
                <a:latin typeface="ＭＳ 明朝" panose="02020609040205080304" pitchFamily="17" charset="-128"/>
              </a:rPr>
              <a:t>ホスピス病棟</a:t>
            </a:r>
            <a:endParaRPr lang="ja-JP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62473" name="Line 10">
            <a:extLst>
              <a:ext uri="{FF2B5EF4-FFF2-40B4-BE49-F238E27FC236}">
                <a16:creationId xmlns:a16="http://schemas.microsoft.com/office/drawing/2014/main" id="{47F5ED8C-4613-448C-8CB5-33CED8DB5F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1143000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2474" name="Line 11">
            <a:extLst>
              <a:ext uri="{FF2B5EF4-FFF2-40B4-BE49-F238E27FC236}">
                <a16:creationId xmlns:a16="http://schemas.microsoft.com/office/drawing/2014/main" id="{605F3D89-3276-4309-AB43-055C57C64A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2400" y="3860801"/>
            <a:ext cx="8636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2475" name="Line 12">
            <a:extLst>
              <a:ext uri="{FF2B5EF4-FFF2-40B4-BE49-F238E27FC236}">
                <a16:creationId xmlns:a16="http://schemas.microsoft.com/office/drawing/2014/main" id="{33E1D911-D733-45E7-97DD-62AA431E9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143000"/>
            <a:ext cx="1066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2476" name="Line 13">
            <a:extLst>
              <a:ext uri="{FF2B5EF4-FFF2-40B4-BE49-F238E27FC236}">
                <a16:creationId xmlns:a16="http://schemas.microsoft.com/office/drawing/2014/main" id="{0C385E32-8916-416C-A99A-F3EF7C0E6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981200"/>
            <a:ext cx="914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2477" name="Line 14">
            <a:extLst>
              <a:ext uri="{FF2B5EF4-FFF2-40B4-BE49-F238E27FC236}">
                <a16:creationId xmlns:a16="http://schemas.microsoft.com/office/drawing/2014/main" id="{365A9701-BA62-4564-BA5A-23D6F7226D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4" y="1989138"/>
            <a:ext cx="288925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2478" name="Line 15">
            <a:extLst>
              <a:ext uri="{FF2B5EF4-FFF2-40B4-BE49-F238E27FC236}">
                <a16:creationId xmlns:a16="http://schemas.microsoft.com/office/drawing/2014/main" id="{19881CFC-2C47-464B-9373-1BC0A62D5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1" y="1933366"/>
            <a:ext cx="141287" cy="34546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2479" name="Line 16">
            <a:extLst>
              <a:ext uri="{FF2B5EF4-FFF2-40B4-BE49-F238E27FC236}">
                <a16:creationId xmlns:a16="http://schemas.microsoft.com/office/drawing/2014/main" id="{8B4A8979-1CC0-49F4-8737-86F69D891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4584" y="3036035"/>
            <a:ext cx="840829" cy="9692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2480" name="Line 17">
            <a:extLst>
              <a:ext uri="{FF2B5EF4-FFF2-40B4-BE49-F238E27FC236}">
                <a16:creationId xmlns:a16="http://schemas.microsoft.com/office/drawing/2014/main" id="{AC2C4C86-7891-4E27-B939-49DE643C4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6950" y="4581525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2481" name="Line 18">
            <a:extLst>
              <a:ext uri="{FF2B5EF4-FFF2-40B4-BE49-F238E27FC236}">
                <a16:creationId xmlns:a16="http://schemas.microsoft.com/office/drawing/2014/main" id="{F0D63462-6D40-4C70-A77E-5D9CFC61A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4" y="4221163"/>
            <a:ext cx="2600325" cy="1122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62482" name="Line 19">
            <a:extLst>
              <a:ext uri="{FF2B5EF4-FFF2-40B4-BE49-F238E27FC236}">
                <a16:creationId xmlns:a16="http://schemas.microsoft.com/office/drawing/2014/main" id="{62B36765-C901-4E3F-A668-46A37D2CF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556" y="2997200"/>
            <a:ext cx="6622" cy="10080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2483" name="Line 20">
            <a:extLst>
              <a:ext uri="{FF2B5EF4-FFF2-40B4-BE49-F238E27FC236}">
                <a16:creationId xmlns:a16="http://schemas.microsoft.com/office/drawing/2014/main" id="{B3F8F5BB-9C8E-49CF-88CF-E042AAA5D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4189" y="5289411"/>
            <a:ext cx="1980361" cy="10209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62484" name="Rectangle 21">
            <a:extLst>
              <a:ext uri="{FF2B5EF4-FFF2-40B4-BE49-F238E27FC236}">
                <a16:creationId xmlns:a16="http://schemas.microsoft.com/office/drawing/2014/main" id="{685FBEA7-0798-4E95-8652-D788DA50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6" y="2016721"/>
            <a:ext cx="3562350" cy="954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800" b="1" dirty="0"/>
              <a:t>治療目的　一般病院　 地域包括ケア病棟</a:t>
            </a: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F3517095-BA74-48C1-B502-FA4CF840DB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8879" y="4254975"/>
            <a:ext cx="668336" cy="5727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A1EE1-56E3-4E5B-BE1E-C50FE470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50"/>
            <a:ext cx="10515600" cy="86124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　　　　　　</a:t>
            </a:r>
            <a:r>
              <a:rPr kumimoji="1" lang="ja-JP" altLang="en-US" sz="4800" b="1" dirty="0"/>
              <a:t>エンディングノート（終活）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DD7E66-F653-43B6-8358-B712397B4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190"/>
            <a:ext cx="10796752" cy="5337810"/>
          </a:xfrm>
        </p:spPr>
        <p:txBody>
          <a:bodyPr/>
          <a:lstStyle/>
          <a:p>
            <a:r>
              <a:rPr lang="ja-JP" altLang="en-US" sz="4800" dirty="0">
                <a:latin typeface="+mj-ea"/>
                <a:ea typeface="+mj-ea"/>
              </a:rPr>
              <a:t>自分、家族、親族のこと</a:t>
            </a:r>
            <a:endParaRPr lang="en-US" altLang="ja-JP" sz="4800" dirty="0">
              <a:latin typeface="+mj-ea"/>
              <a:ea typeface="+mj-ea"/>
            </a:endParaRPr>
          </a:p>
          <a:p>
            <a:r>
              <a:rPr lang="ja-JP" altLang="en-US" sz="4800" dirty="0">
                <a:latin typeface="+mj-ea"/>
                <a:ea typeface="+mj-ea"/>
              </a:rPr>
              <a:t>自分にとって大切なこと</a:t>
            </a:r>
            <a:endParaRPr lang="en-US" altLang="ja-JP" sz="4800" dirty="0">
              <a:latin typeface="+mj-ea"/>
              <a:ea typeface="+mj-ea"/>
            </a:endParaRPr>
          </a:p>
          <a:p>
            <a:r>
              <a:rPr lang="ja-JP" altLang="en-US" sz="4800" dirty="0">
                <a:latin typeface="+mj-ea"/>
                <a:ea typeface="+mj-ea"/>
              </a:rPr>
              <a:t>老後のお金のこと</a:t>
            </a:r>
            <a:endParaRPr lang="en-US" altLang="ja-JP" sz="4800" dirty="0">
              <a:latin typeface="+mj-ea"/>
              <a:ea typeface="+mj-ea"/>
            </a:endParaRPr>
          </a:p>
          <a:p>
            <a:r>
              <a:rPr lang="ja-JP" altLang="en-US" sz="4800" dirty="0">
                <a:latin typeface="+mj-ea"/>
                <a:ea typeface="+mj-ea"/>
              </a:rPr>
              <a:t>葬儀、お墓のこと</a:t>
            </a:r>
            <a:endParaRPr lang="en-US" altLang="ja-JP" sz="4800" dirty="0">
              <a:latin typeface="+mj-ea"/>
              <a:ea typeface="+mj-ea"/>
            </a:endParaRPr>
          </a:p>
          <a:p>
            <a:r>
              <a:rPr lang="ja-JP" altLang="en-US" sz="4800" dirty="0">
                <a:latin typeface="+mj-ea"/>
                <a:ea typeface="+mj-ea"/>
              </a:rPr>
              <a:t>遺産相続のこと</a:t>
            </a:r>
            <a:endParaRPr lang="en-US" altLang="ja-JP" sz="4800" dirty="0">
              <a:latin typeface="+mj-ea"/>
              <a:ea typeface="+mj-ea"/>
            </a:endParaRPr>
          </a:p>
          <a:p>
            <a:r>
              <a:rPr lang="ja-JP" altLang="en-US" sz="4800" dirty="0">
                <a:solidFill>
                  <a:srgbClr val="FF0000"/>
                </a:solidFill>
                <a:latin typeface="+mj-ea"/>
                <a:ea typeface="+mj-ea"/>
              </a:rPr>
              <a:t>要介護・突然の病気のとき</a:t>
            </a:r>
            <a:endParaRPr lang="en-US" altLang="ja-JP" sz="48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ED0A808-6137-4083-86EF-70A374BD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1" y="923071"/>
            <a:ext cx="4892039" cy="45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A1EE1-56E3-4E5B-BE1E-C50FE470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20"/>
            <a:ext cx="10717530" cy="115488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　　</a:t>
            </a:r>
            <a:r>
              <a:rPr kumimoji="1" lang="ja-JP" altLang="en-US" b="1" dirty="0"/>
              <a:t>メデイカルエンディング（</a:t>
            </a:r>
            <a:r>
              <a:rPr kumimoji="1" lang="ja-JP" altLang="en-US" sz="4800" b="1" dirty="0"/>
              <a:t>人生最終段階）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DD7E66-F653-43B6-8358-B712397B4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3" y="1737360"/>
            <a:ext cx="11004330" cy="4709160"/>
          </a:xfrm>
        </p:spPr>
        <p:txBody>
          <a:bodyPr/>
          <a:lstStyle/>
          <a:p>
            <a:r>
              <a:rPr kumimoji="1" lang="ja-JP" altLang="en-US" sz="4800" b="1" dirty="0"/>
              <a:t>病気や事故で回復が望めない状態</a:t>
            </a:r>
            <a:endParaRPr kumimoji="1" lang="en-US" altLang="ja-JP" sz="4000" dirty="0">
              <a:solidFill>
                <a:srgbClr val="0000FF"/>
              </a:solidFill>
            </a:endParaRPr>
          </a:p>
          <a:p>
            <a:r>
              <a:rPr lang="ja-JP" altLang="en-US" sz="4800" b="1" dirty="0"/>
              <a:t>死期が数週間・数カ月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4800" b="1" dirty="0"/>
              <a:t>  に迫る状態</a:t>
            </a:r>
            <a:endParaRPr lang="en-US" altLang="ja-JP" sz="4000" dirty="0">
              <a:solidFill>
                <a:srgbClr val="0000FF"/>
              </a:solidFill>
            </a:endParaRPr>
          </a:p>
          <a:p>
            <a:r>
              <a:rPr kumimoji="1" lang="ja-JP" altLang="en-US" sz="4800" b="1" dirty="0"/>
              <a:t>死が切迫した状態</a:t>
            </a:r>
            <a:endParaRPr kumimoji="1" lang="en-US" altLang="ja-JP" sz="4800" b="1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B775B0-3E69-4292-8FE8-45B32B316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2286000"/>
            <a:ext cx="5692140" cy="4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649</Words>
  <Application>Microsoft Office PowerPoint</Application>
  <PresentationFormat>ワイド画面</PresentationFormat>
  <Paragraphs>110</Paragraphs>
  <Slides>21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2" baseType="lpstr">
      <vt:lpstr>HGP創英角ﾎﾟｯﾌﾟ体</vt:lpstr>
      <vt:lpstr>ＭＳ Ｐゴシック</vt:lpstr>
      <vt:lpstr>ＭＳ 明朝</vt:lpstr>
      <vt:lpstr>メイリオ</vt:lpstr>
      <vt:lpstr>Arial</vt:lpstr>
      <vt:lpstr>Calibri</vt:lpstr>
      <vt:lpstr>Calibri Light</vt:lpstr>
      <vt:lpstr>Century</vt:lpstr>
      <vt:lpstr>Garamond</vt:lpstr>
      <vt:lpstr>Times New Roman</vt:lpstr>
      <vt:lpstr>Office テーマ</vt:lpstr>
      <vt:lpstr>　　    　　　　     　　　　    　　　　   　　　       　　　　メディカルエンディング 　　　　　　　（人生最終段階） 　　　　　　　　　 　　　　医療の希望と選択  　エンディングノートを書いてみよう 　　　　　　　　　　　　　　　　　　　　　　　　 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　　　入院・療養の場所</vt:lpstr>
      <vt:lpstr>　　　　　　エンディングノート（終活）</vt:lpstr>
      <vt:lpstr>　　メデイカルエンディング（人生最終段階）</vt:lpstr>
      <vt:lpstr>　　　　　　延命医療って？</vt:lpstr>
      <vt:lpstr>　　　延命医療って？　１　輸液とは</vt:lpstr>
      <vt:lpstr>　延命医療って？　２　中心静脈栄養（ＩＶＨ）　</vt:lpstr>
      <vt:lpstr>　延命医療って？　3 　経鼻経管栄養・胃ろう</vt:lpstr>
      <vt:lpstr>　　　延命医療って？　４　人工呼吸器</vt:lpstr>
      <vt:lpstr>　　　　延命医療って？　５　人工透析</vt:lpstr>
      <vt:lpstr>　　　延命医療って？　６　心肺蘇生術　</vt:lpstr>
      <vt:lpstr>延命医療って？　７　心肺蘇生術　その他　</vt:lpstr>
      <vt:lpstr>　　　 　　　　エンディングノートを書いてみよう</vt:lpstr>
      <vt:lpstr>　　生前の意思表示・リビングウイルとは</vt:lpstr>
      <vt:lpstr> 　　エンディングノートを書いてみよう </vt:lpstr>
      <vt:lpstr>　　　　　　　　　　　ま　と　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desktop</dc:creator>
  <cp:lastModifiedBy>市川 公庸</cp:lastModifiedBy>
  <cp:revision>120</cp:revision>
  <cp:lastPrinted>2022-01-22T07:45:53Z</cp:lastPrinted>
  <dcterms:created xsi:type="dcterms:W3CDTF">2017-05-19T04:49:19Z</dcterms:created>
  <dcterms:modified xsi:type="dcterms:W3CDTF">2022-03-06T08:07:39Z</dcterms:modified>
</cp:coreProperties>
</file>